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6"/>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FB83B5-CAD4-4174-B160-0F285DB47522}" type="datetimeFigureOut">
              <a:rPr lang="nl-NL" smtClean="0"/>
              <a:t>3-12-2020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F484C8-CE74-4680-8C15-730BF551007E}" type="slidenum">
              <a:rPr lang="nl-NL" smtClean="0"/>
              <a:t>‹nr.›</a:t>
            </a:fld>
            <a:endParaRPr lang="nl-NL"/>
          </a:p>
        </p:txBody>
      </p:sp>
    </p:spTree>
    <p:extLst>
      <p:ext uri="{BB962C8B-B14F-4D97-AF65-F5344CB8AC3E}">
        <p14:creationId xmlns:p14="http://schemas.microsoft.com/office/powerpoint/2010/main" val="309128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Subsysteem = ik met ouders</a:t>
            </a:r>
          </a:p>
          <a:p>
            <a:r>
              <a:rPr lang="nl-NL" dirty="0"/>
              <a:t>Familiesysteem = familie</a:t>
            </a:r>
          </a:p>
          <a:p>
            <a:r>
              <a:rPr lang="nl-NL" dirty="0"/>
              <a:t>Omgevingssysteem = buurt, school werk</a:t>
            </a:r>
          </a:p>
        </p:txBody>
      </p:sp>
      <p:sp>
        <p:nvSpPr>
          <p:cNvPr id="4" name="Tijdelijke aanduiding voor dianummer 3"/>
          <p:cNvSpPr>
            <a:spLocks noGrp="1"/>
          </p:cNvSpPr>
          <p:nvPr>
            <p:ph type="sldNum" sz="quarter" idx="5"/>
          </p:nvPr>
        </p:nvSpPr>
        <p:spPr/>
        <p:txBody>
          <a:bodyPr/>
          <a:lstStyle/>
          <a:p>
            <a:fld id="{A4F484C8-CE74-4680-8C15-730BF551007E}" type="slidenum">
              <a:rPr lang="nl-NL" smtClean="0"/>
              <a:t>4</a:t>
            </a:fld>
            <a:endParaRPr lang="nl-NL"/>
          </a:p>
        </p:txBody>
      </p:sp>
    </p:spTree>
    <p:extLst>
      <p:ext uri="{BB962C8B-B14F-4D97-AF65-F5344CB8AC3E}">
        <p14:creationId xmlns:p14="http://schemas.microsoft.com/office/powerpoint/2010/main" val="471461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Kluwen: het wij-gevoel slaat door, te veel onderlinge emotionele betrokkenheid</a:t>
            </a:r>
          </a:p>
          <a:p>
            <a:r>
              <a:rPr lang="nl-NL" dirty="0" err="1"/>
              <a:t>Loszand</a:t>
            </a:r>
            <a:r>
              <a:rPr lang="nl-NL" dirty="0"/>
              <a:t>: te weinig wij-gevoel, er is geen of te weinig onderlinge emotionele betrokkenheid</a:t>
            </a:r>
          </a:p>
          <a:p>
            <a:r>
              <a:rPr lang="nl-NL" dirty="0"/>
              <a:t>Open gezin: Er zijn mogelijkheden voor externe relaties buiten het gezin</a:t>
            </a:r>
          </a:p>
          <a:p>
            <a:r>
              <a:rPr lang="nl-NL" dirty="0"/>
              <a:t>Gesloten gezin: Er zijn weinig tot geen contacten en relaties buiten het gezin</a:t>
            </a:r>
          </a:p>
        </p:txBody>
      </p:sp>
      <p:sp>
        <p:nvSpPr>
          <p:cNvPr id="4" name="Tijdelijke aanduiding voor dianummer 3"/>
          <p:cNvSpPr>
            <a:spLocks noGrp="1"/>
          </p:cNvSpPr>
          <p:nvPr>
            <p:ph type="sldNum" sz="quarter" idx="5"/>
          </p:nvPr>
        </p:nvSpPr>
        <p:spPr/>
        <p:txBody>
          <a:bodyPr/>
          <a:lstStyle/>
          <a:p>
            <a:fld id="{A4F484C8-CE74-4680-8C15-730BF551007E}" type="slidenum">
              <a:rPr lang="nl-NL" smtClean="0"/>
              <a:t>8</a:t>
            </a:fld>
            <a:endParaRPr lang="nl-NL"/>
          </a:p>
        </p:txBody>
      </p:sp>
    </p:spTree>
    <p:extLst>
      <p:ext uri="{BB962C8B-B14F-4D97-AF65-F5344CB8AC3E}">
        <p14:creationId xmlns:p14="http://schemas.microsoft.com/office/powerpoint/2010/main" val="34098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nl-NL"/>
              <a:t>Klik om stijl te bewerken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125305" y="1488985"/>
            <a:ext cx="6264350" cy="169685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118447" y="4351687"/>
            <a:ext cx="6265588" cy="17040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dirty="0"/>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nl-NL"/>
              <a:t>Klik om stijl te bewerken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12/3/2020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12/3/2020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C7B9C-DADF-4F87-AE09-86C77C4C4EF6}"/>
              </a:ext>
            </a:extLst>
          </p:cNvPr>
          <p:cNvSpPr>
            <a:spLocks noGrp="1"/>
          </p:cNvSpPr>
          <p:nvPr>
            <p:ph type="ctrTitle"/>
          </p:nvPr>
        </p:nvSpPr>
        <p:spPr/>
        <p:txBody>
          <a:bodyPr/>
          <a:lstStyle/>
          <a:p>
            <a:r>
              <a:rPr lang="nl-NL" dirty="0"/>
              <a:t>Jouw werk met systemen</a:t>
            </a:r>
          </a:p>
        </p:txBody>
      </p:sp>
      <p:sp>
        <p:nvSpPr>
          <p:cNvPr id="3" name="Ondertitel 2">
            <a:extLst>
              <a:ext uri="{FF2B5EF4-FFF2-40B4-BE49-F238E27FC236}">
                <a16:creationId xmlns:a16="http://schemas.microsoft.com/office/drawing/2014/main" id="{6439604E-2C9F-4F05-8FF5-7298A0E42AD1}"/>
              </a:ext>
            </a:extLst>
          </p:cNvPr>
          <p:cNvSpPr>
            <a:spLocks noGrp="1"/>
          </p:cNvSpPr>
          <p:nvPr>
            <p:ph type="subTitle" idx="1"/>
          </p:nvPr>
        </p:nvSpPr>
        <p:spPr/>
        <p:txBody>
          <a:bodyPr/>
          <a:lstStyle/>
          <a:p>
            <a:r>
              <a:rPr lang="nl-NL" dirty="0"/>
              <a:t>Online les</a:t>
            </a:r>
          </a:p>
          <a:p>
            <a:r>
              <a:rPr lang="nl-NL" dirty="0"/>
              <a:t>S8sa/m8vf4a</a:t>
            </a:r>
          </a:p>
        </p:txBody>
      </p:sp>
    </p:spTree>
    <p:extLst>
      <p:ext uri="{BB962C8B-B14F-4D97-AF65-F5344CB8AC3E}">
        <p14:creationId xmlns:p14="http://schemas.microsoft.com/office/powerpoint/2010/main" val="3578772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BE684A-B62A-43CA-A3F3-F840D27E7340}"/>
              </a:ext>
            </a:extLst>
          </p:cNvPr>
          <p:cNvSpPr>
            <a:spLocks noGrp="1"/>
          </p:cNvSpPr>
          <p:nvPr>
            <p:ph type="title"/>
          </p:nvPr>
        </p:nvSpPr>
        <p:spPr/>
        <p:txBody>
          <a:bodyPr/>
          <a:lstStyle/>
          <a:p>
            <a:r>
              <a:rPr lang="nl-NL" dirty="0"/>
              <a:t>Ervaringen delen</a:t>
            </a:r>
          </a:p>
        </p:txBody>
      </p:sp>
      <p:sp>
        <p:nvSpPr>
          <p:cNvPr id="3" name="Tijdelijke aanduiding voor inhoud 2">
            <a:extLst>
              <a:ext uri="{FF2B5EF4-FFF2-40B4-BE49-F238E27FC236}">
                <a16:creationId xmlns:a16="http://schemas.microsoft.com/office/drawing/2014/main" id="{BBE604D2-CDCE-4C7F-BD34-F12C0C52A7C9}"/>
              </a:ext>
            </a:extLst>
          </p:cNvPr>
          <p:cNvSpPr>
            <a:spLocks noGrp="1"/>
          </p:cNvSpPr>
          <p:nvPr>
            <p:ph idx="1"/>
          </p:nvPr>
        </p:nvSpPr>
        <p:spPr/>
        <p:txBody>
          <a:bodyPr/>
          <a:lstStyle/>
          <a:p>
            <a:r>
              <a:rPr lang="nl-NL" dirty="0"/>
              <a:t>Welke voorbeelden kennen jullie van hulp in het systeem?</a:t>
            </a:r>
          </a:p>
          <a:p>
            <a:r>
              <a:rPr lang="nl-NL" dirty="0"/>
              <a:t>Wanneer zou je dit noodzakelijk achten?</a:t>
            </a:r>
          </a:p>
          <a:p>
            <a:endParaRPr lang="nl-NL" dirty="0"/>
          </a:p>
          <a:p>
            <a:endParaRPr lang="nl-NL" dirty="0"/>
          </a:p>
        </p:txBody>
      </p:sp>
    </p:spTree>
    <p:extLst>
      <p:ext uri="{BB962C8B-B14F-4D97-AF65-F5344CB8AC3E}">
        <p14:creationId xmlns:p14="http://schemas.microsoft.com/office/powerpoint/2010/main" val="24775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C98FCB-7A1C-4B86-A820-6B88C4B15118}"/>
              </a:ext>
            </a:extLst>
          </p:cNvPr>
          <p:cNvSpPr>
            <a:spLocks noGrp="1"/>
          </p:cNvSpPr>
          <p:nvPr>
            <p:ph type="title"/>
          </p:nvPr>
        </p:nvSpPr>
        <p:spPr/>
        <p:txBody>
          <a:bodyPr/>
          <a:lstStyle/>
          <a:p>
            <a:r>
              <a:rPr lang="nl-NL" dirty="0"/>
              <a:t>Opdracht</a:t>
            </a:r>
          </a:p>
        </p:txBody>
      </p:sp>
      <p:sp>
        <p:nvSpPr>
          <p:cNvPr id="3" name="Tijdelijke aanduiding voor inhoud 2">
            <a:extLst>
              <a:ext uri="{FF2B5EF4-FFF2-40B4-BE49-F238E27FC236}">
                <a16:creationId xmlns:a16="http://schemas.microsoft.com/office/drawing/2014/main" id="{916017B8-E7E6-4C61-9DD2-8E9A55A1CFDF}"/>
              </a:ext>
            </a:extLst>
          </p:cNvPr>
          <p:cNvSpPr>
            <a:spLocks noGrp="1"/>
          </p:cNvSpPr>
          <p:nvPr>
            <p:ph idx="1"/>
          </p:nvPr>
        </p:nvSpPr>
        <p:spPr/>
        <p:txBody>
          <a:bodyPr/>
          <a:lstStyle/>
          <a:p>
            <a:r>
              <a:rPr lang="nl-NL" dirty="0"/>
              <a:t>We delen de klas op in 4 groepjes</a:t>
            </a:r>
          </a:p>
          <a:p>
            <a:r>
              <a:rPr lang="nl-NL" dirty="0"/>
              <a:t>Iedere groep gaat zich verdiepen in een mogelijke methodiek bij het begeleiden van systemen</a:t>
            </a:r>
          </a:p>
          <a:p>
            <a:r>
              <a:rPr lang="nl-NL" dirty="0"/>
              <a:t>Methodieken: Gezins- en relatietherapie, </a:t>
            </a:r>
            <a:r>
              <a:rPr lang="nl-NL" dirty="0" err="1"/>
              <a:t>Psycho</a:t>
            </a:r>
            <a:r>
              <a:rPr lang="nl-NL" dirty="0"/>
              <a:t>-educatie, familieopstellingen en </a:t>
            </a:r>
            <a:r>
              <a:rPr lang="nl-NL" dirty="0" err="1"/>
              <a:t>restoratieve</a:t>
            </a:r>
            <a:r>
              <a:rPr lang="nl-NL" dirty="0"/>
              <a:t> cirkels</a:t>
            </a:r>
          </a:p>
          <a:p>
            <a:r>
              <a:rPr lang="nl-NL" dirty="0"/>
              <a:t>Zoek naar informatie over de visie en doel van de methodiek, hoe zet je het in en met welk doel? Maak daarvan een korte presentatie van 5 tot 10 minuten. Je mag vertellen over de methodiek, maar leuker is het als je kunt laten zien hoe de methodiek eruit ziet. (bijvoorbeeld d.m.v. een rollenspel, film of een uitgespeelde casus)</a:t>
            </a:r>
          </a:p>
          <a:p>
            <a:r>
              <a:rPr lang="nl-NL" dirty="0"/>
              <a:t>De voorbereiding doen jullie vandaag, een presentatie geven jullie morgen tijdens de </a:t>
            </a:r>
            <a:r>
              <a:rPr lang="nl-NL"/>
              <a:t>fysieke les!</a:t>
            </a:r>
            <a:endParaRPr lang="nl-NL" dirty="0"/>
          </a:p>
        </p:txBody>
      </p:sp>
    </p:spTree>
    <p:extLst>
      <p:ext uri="{BB962C8B-B14F-4D97-AF65-F5344CB8AC3E}">
        <p14:creationId xmlns:p14="http://schemas.microsoft.com/office/powerpoint/2010/main" val="2575354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F597E9-1D6B-40CA-9092-F67C91464655}"/>
              </a:ext>
            </a:extLst>
          </p:cNvPr>
          <p:cNvSpPr>
            <a:spLocks noGrp="1"/>
          </p:cNvSpPr>
          <p:nvPr>
            <p:ph type="title"/>
          </p:nvPr>
        </p:nvSpPr>
        <p:spPr/>
        <p:txBody>
          <a:bodyPr/>
          <a:lstStyle/>
          <a:p>
            <a:r>
              <a:rPr lang="nl-NL" dirty="0"/>
              <a:t>Programma</a:t>
            </a:r>
          </a:p>
        </p:txBody>
      </p:sp>
      <p:sp>
        <p:nvSpPr>
          <p:cNvPr id="3" name="Tijdelijke aanduiding voor inhoud 2">
            <a:extLst>
              <a:ext uri="{FF2B5EF4-FFF2-40B4-BE49-F238E27FC236}">
                <a16:creationId xmlns:a16="http://schemas.microsoft.com/office/drawing/2014/main" id="{90C87FA9-A148-4B85-9F66-5EE1D5567D02}"/>
              </a:ext>
            </a:extLst>
          </p:cNvPr>
          <p:cNvSpPr>
            <a:spLocks noGrp="1"/>
          </p:cNvSpPr>
          <p:nvPr>
            <p:ph idx="1"/>
          </p:nvPr>
        </p:nvSpPr>
        <p:spPr/>
        <p:txBody>
          <a:bodyPr/>
          <a:lstStyle/>
          <a:p>
            <a:r>
              <a:rPr lang="nl-NL" dirty="0"/>
              <a:t>Sociale systemen</a:t>
            </a:r>
          </a:p>
          <a:p>
            <a:r>
              <a:rPr lang="nl-NL" dirty="0"/>
              <a:t>Gezinssystemen</a:t>
            </a:r>
          </a:p>
          <a:p>
            <a:r>
              <a:rPr lang="nl-NL" dirty="0"/>
              <a:t>Begeleiden van…</a:t>
            </a:r>
          </a:p>
          <a:p>
            <a:r>
              <a:rPr lang="nl-NL" dirty="0"/>
              <a:t>Strategieën en methodieken</a:t>
            </a:r>
          </a:p>
        </p:txBody>
      </p:sp>
    </p:spTree>
    <p:extLst>
      <p:ext uri="{BB962C8B-B14F-4D97-AF65-F5344CB8AC3E}">
        <p14:creationId xmlns:p14="http://schemas.microsoft.com/office/powerpoint/2010/main" val="418424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31612-4BF3-4F8F-A0DE-39BA7BF943C8}"/>
              </a:ext>
            </a:extLst>
          </p:cNvPr>
          <p:cNvSpPr>
            <a:spLocks noGrp="1"/>
          </p:cNvSpPr>
          <p:nvPr>
            <p:ph type="title"/>
          </p:nvPr>
        </p:nvSpPr>
        <p:spPr/>
        <p:txBody>
          <a:bodyPr/>
          <a:lstStyle/>
          <a:p>
            <a:r>
              <a:rPr lang="nl-NL" dirty="0"/>
              <a:t>Werken met systemen</a:t>
            </a:r>
          </a:p>
        </p:txBody>
      </p:sp>
      <p:sp>
        <p:nvSpPr>
          <p:cNvPr id="3" name="Tijdelijke aanduiding voor inhoud 2">
            <a:extLst>
              <a:ext uri="{FF2B5EF4-FFF2-40B4-BE49-F238E27FC236}">
                <a16:creationId xmlns:a16="http://schemas.microsoft.com/office/drawing/2014/main" id="{F860D5C4-35CA-495E-B610-F393FD6EDB32}"/>
              </a:ext>
            </a:extLst>
          </p:cNvPr>
          <p:cNvSpPr>
            <a:spLocks noGrp="1"/>
          </p:cNvSpPr>
          <p:nvPr>
            <p:ph idx="1"/>
          </p:nvPr>
        </p:nvSpPr>
        <p:spPr/>
        <p:txBody>
          <a:bodyPr/>
          <a:lstStyle/>
          <a:p>
            <a:r>
              <a:rPr lang="nl-NL" dirty="0"/>
              <a:t>Bij systeemgericht werken gaat men er vanuit dat mensen niet als individu gezien moeten worden, maar als onderdeel van een systeem</a:t>
            </a:r>
          </a:p>
          <a:p>
            <a:r>
              <a:rPr lang="nl-NL" dirty="0"/>
              <a:t>Wat zijn systemen? Welke systemen ken jij allemaal?</a:t>
            </a:r>
          </a:p>
          <a:p>
            <a:pPr marL="0" indent="0">
              <a:buNone/>
            </a:pPr>
            <a:endParaRPr lang="nl-NL" dirty="0"/>
          </a:p>
          <a:p>
            <a:endParaRPr lang="nl-NL" dirty="0"/>
          </a:p>
        </p:txBody>
      </p:sp>
    </p:spTree>
    <p:extLst>
      <p:ext uri="{BB962C8B-B14F-4D97-AF65-F5344CB8AC3E}">
        <p14:creationId xmlns:p14="http://schemas.microsoft.com/office/powerpoint/2010/main" val="330247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18614-6BB5-4990-AB27-77904D80DA1F}"/>
              </a:ext>
            </a:extLst>
          </p:cNvPr>
          <p:cNvSpPr>
            <a:spLocks noGrp="1"/>
          </p:cNvSpPr>
          <p:nvPr>
            <p:ph type="title"/>
          </p:nvPr>
        </p:nvSpPr>
        <p:spPr/>
        <p:txBody>
          <a:bodyPr/>
          <a:lstStyle/>
          <a:p>
            <a:r>
              <a:rPr lang="nl-NL" dirty="0"/>
              <a:t>Systemen</a:t>
            </a:r>
          </a:p>
        </p:txBody>
      </p:sp>
      <p:sp>
        <p:nvSpPr>
          <p:cNvPr id="3" name="Tijdelijke aanduiding voor inhoud 2">
            <a:extLst>
              <a:ext uri="{FF2B5EF4-FFF2-40B4-BE49-F238E27FC236}">
                <a16:creationId xmlns:a16="http://schemas.microsoft.com/office/drawing/2014/main" id="{EB6DFAC0-A34D-4FD5-AAB8-291859BA8423}"/>
              </a:ext>
            </a:extLst>
          </p:cNvPr>
          <p:cNvSpPr>
            <a:spLocks noGrp="1"/>
          </p:cNvSpPr>
          <p:nvPr>
            <p:ph idx="1"/>
          </p:nvPr>
        </p:nvSpPr>
        <p:spPr/>
        <p:txBody>
          <a:bodyPr/>
          <a:lstStyle/>
          <a:p>
            <a:r>
              <a:rPr lang="nl-NL" dirty="0"/>
              <a:t>Individueel systeem</a:t>
            </a:r>
          </a:p>
          <a:p>
            <a:r>
              <a:rPr lang="nl-NL" dirty="0"/>
              <a:t>Subsysteem</a:t>
            </a:r>
          </a:p>
          <a:p>
            <a:r>
              <a:rPr lang="nl-NL" dirty="0"/>
              <a:t>Gezinssysteem</a:t>
            </a:r>
          </a:p>
          <a:p>
            <a:r>
              <a:rPr lang="nl-NL" dirty="0"/>
              <a:t>Familiesysteem</a:t>
            </a:r>
          </a:p>
          <a:p>
            <a:r>
              <a:rPr lang="nl-NL" dirty="0"/>
              <a:t>Omgevingssysteem</a:t>
            </a:r>
          </a:p>
          <a:p>
            <a:endParaRPr lang="nl-NL" dirty="0"/>
          </a:p>
          <a:p>
            <a:r>
              <a:rPr lang="nl-NL" dirty="0"/>
              <a:t>Zie ze niet los van elkaar, ze beïnvloeden elkaar en dus je werk als beroepskracht…</a:t>
            </a:r>
          </a:p>
        </p:txBody>
      </p:sp>
    </p:spTree>
    <p:extLst>
      <p:ext uri="{BB962C8B-B14F-4D97-AF65-F5344CB8AC3E}">
        <p14:creationId xmlns:p14="http://schemas.microsoft.com/office/powerpoint/2010/main" val="1457624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7BCBB0-9A14-41C4-9DF9-E9DDA0BD9E47}"/>
              </a:ext>
            </a:extLst>
          </p:cNvPr>
          <p:cNvSpPr>
            <a:spLocks noGrp="1"/>
          </p:cNvSpPr>
          <p:nvPr>
            <p:ph type="title"/>
          </p:nvPr>
        </p:nvSpPr>
        <p:spPr/>
        <p:txBody>
          <a:bodyPr/>
          <a:lstStyle/>
          <a:p>
            <a:r>
              <a:rPr lang="nl-NL" dirty="0"/>
              <a:t>Zingeving</a:t>
            </a:r>
          </a:p>
        </p:txBody>
      </p:sp>
      <p:sp>
        <p:nvSpPr>
          <p:cNvPr id="3" name="Tijdelijke aanduiding voor inhoud 2">
            <a:extLst>
              <a:ext uri="{FF2B5EF4-FFF2-40B4-BE49-F238E27FC236}">
                <a16:creationId xmlns:a16="http://schemas.microsoft.com/office/drawing/2014/main" id="{0836200C-3BEB-4DD7-A166-1D601A00EC3E}"/>
              </a:ext>
            </a:extLst>
          </p:cNvPr>
          <p:cNvSpPr>
            <a:spLocks noGrp="1"/>
          </p:cNvSpPr>
          <p:nvPr>
            <p:ph idx="1"/>
          </p:nvPr>
        </p:nvSpPr>
        <p:spPr/>
        <p:txBody>
          <a:bodyPr/>
          <a:lstStyle/>
          <a:p>
            <a:r>
              <a:rPr lang="nl-NL" dirty="0"/>
              <a:t>Een belangrijke voorwaarde om een sociaal systeem vorm te geven en in stand te houden in zingeving: het betekenis geven en waarde hechten aan de doelen van het systeem</a:t>
            </a:r>
          </a:p>
          <a:p>
            <a:r>
              <a:rPr lang="nl-NL" dirty="0"/>
              <a:t>4 voorwaarden voor het vormen van het systeem en de zingeving:</a:t>
            </a:r>
          </a:p>
          <a:p>
            <a:r>
              <a:rPr lang="nl-NL" dirty="0"/>
              <a:t>Doelen moeten begrepen en gezamenlijk gedragen worden</a:t>
            </a:r>
          </a:p>
          <a:p>
            <a:r>
              <a:rPr lang="nl-NL" dirty="0"/>
              <a:t>Grenzen moeten duidelijk zijn en gerespecteerd worden</a:t>
            </a:r>
          </a:p>
          <a:p>
            <a:r>
              <a:rPr lang="nl-NL" dirty="0"/>
              <a:t>Alle leden moeten kunnen werken aan het doel, grenzen en structuur</a:t>
            </a:r>
          </a:p>
        </p:txBody>
      </p:sp>
    </p:spTree>
    <p:extLst>
      <p:ext uri="{BB962C8B-B14F-4D97-AF65-F5344CB8AC3E}">
        <p14:creationId xmlns:p14="http://schemas.microsoft.com/office/powerpoint/2010/main" val="332587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8753FF-2142-4781-BC83-17CB259BFE97}"/>
              </a:ext>
            </a:extLst>
          </p:cNvPr>
          <p:cNvSpPr>
            <a:spLocks noGrp="1"/>
          </p:cNvSpPr>
          <p:nvPr>
            <p:ph type="title"/>
          </p:nvPr>
        </p:nvSpPr>
        <p:spPr/>
        <p:txBody>
          <a:bodyPr/>
          <a:lstStyle/>
          <a:p>
            <a:r>
              <a:rPr lang="nl-NL" dirty="0"/>
              <a:t>Zelfregulering</a:t>
            </a:r>
          </a:p>
        </p:txBody>
      </p:sp>
      <p:sp>
        <p:nvSpPr>
          <p:cNvPr id="3" name="Tijdelijke aanduiding voor inhoud 2">
            <a:extLst>
              <a:ext uri="{FF2B5EF4-FFF2-40B4-BE49-F238E27FC236}">
                <a16:creationId xmlns:a16="http://schemas.microsoft.com/office/drawing/2014/main" id="{64EAD953-4443-444C-8089-8F305B0D5955}"/>
              </a:ext>
            </a:extLst>
          </p:cNvPr>
          <p:cNvSpPr>
            <a:spLocks noGrp="1"/>
          </p:cNvSpPr>
          <p:nvPr>
            <p:ph idx="1"/>
          </p:nvPr>
        </p:nvSpPr>
        <p:spPr/>
        <p:txBody>
          <a:bodyPr/>
          <a:lstStyle/>
          <a:p>
            <a:r>
              <a:rPr lang="nl-NL" dirty="0"/>
              <a:t>Om het evenwicht in het systeem te bewaren, vindt er zelfregulering plaats</a:t>
            </a:r>
          </a:p>
          <a:p>
            <a:r>
              <a:rPr lang="nl-NL" dirty="0"/>
              <a:t>Zelfregulering is het handhaven van vaak ongeschreven regels</a:t>
            </a:r>
          </a:p>
          <a:p>
            <a:endParaRPr lang="nl-NL" dirty="0"/>
          </a:p>
        </p:txBody>
      </p:sp>
    </p:spTree>
    <p:extLst>
      <p:ext uri="{BB962C8B-B14F-4D97-AF65-F5344CB8AC3E}">
        <p14:creationId xmlns:p14="http://schemas.microsoft.com/office/powerpoint/2010/main" val="1671912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28EE1C-5705-4702-8E02-8B5EAE5A2986}"/>
              </a:ext>
            </a:extLst>
          </p:cNvPr>
          <p:cNvSpPr>
            <a:spLocks noGrp="1"/>
          </p:cNvSpPr>
          <p:nvPr>
            <p:ph type="title"/>
          </p:nvPr>
        </p:nvSpPr>
        <p:spPr/>
        <p:txBody>
          <a:bodyPr/>
          <a:lstStyle/>
          <a:p>
            <a:r>
              <a:rPr lang="nl-NL" dirty="0"/>
              <a:t>Opdracht</a:t>
            </a:r>
          </a:p>
        </p:txBody>
      </p:sp>
      <p:sp>
        <p:nvSpPr>
          <p:cNvPr id="3" name="Tijdelijke aanduiding voor inhoud 2">
            <a:extLst>
              <a:ext uri="{FF2B5EF4-FFF2-40B4-BE49-F238E27FC236}">
                <a16:creationId xmlns:a16="http://schemas.microsoft.com/office/drawing/2014/main" id="{C82A9BA6-1E3F-4F47-B33B-BB0195855EF6}"/>
              </a:ext>
            </a:extLst>
          </p:cNvPr>
          <p:cNvSpPr>
            <a:spLocks noGrp="1"/>
          </p:cNvSpPr>
          <p:nvPr>
            <p:ph idx="1"/>
          </p:nvPr>
        </p:nvSpPr>
        <p:spPr/>
        <p:txBody>
          <a:bodyPr/>
          <a:lstStyle/>
          <a:p>
            <a:r>
              <a:rPr lang="nl-NL" dirty="0"/>
              <a:t>Ga eens na:</a:t>
            </a:r>
          </a:p>
          <a:p>
            <a:r>
              <a:rPr lang="nl-NL" dirty="0"/>
              <a:t>Van welke systemen maak jij deel uit?</a:t>
            </a:r>
          </a:p>
          <a:p>
            <a:r>
              <a:rPr lang="nl-NL" dirty="0"/>
              <a:t>Welke zingeving bestaat er in die systemen?</a:t>
            </a:r>
          </a:p>
          <a:p>
            <a:r>
              <a:rPr lang="nl-NL" dirty="0"/>
              <a:t>Welke ongeschreven regels gelden er en houd jij je aan?</a:t>
            </a:r>
          </a:p>
          <a:p>
            <a:endParaRPr lang="nl-NL" dirty="0"/>
          </a:p>
          <a:p>
            <a:endParaRPr lang="nl-NL" dirty="0"/>
          </a:p>
          <a:p>
            <a:r>
              <a:rPr lang="nl-NL" dirty="0"/>
              <a:t>En als je kijkt naar het systeem in je klas? Beantwoord ook aan de hand daarvan bovenstaande vragen</a:t>
            </a:r>
          </a:p>
        </p:txBody>
      </p:sp>
    </p:spTree>
    <p:extLst>
      <p:ext uri="{BB962C8B-B14F-4D97-AF65-F5344CB8AC3E}">
        <p14:creationId xmlns:p14="http://schemas.microsoft.com/office/powerpoint/2010/main" val="108163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DA79CA-FBA3-43BD-A791-4AAB0DBC57D5}"/>
              </a:ext>
            </a:extLst>
          </p:cNvPr>
          <p:cNvSpPr>
            <a:spLocks noGrp="1"/>
          </p:cNvSpPr>
          <p:nvPr>
            <p:ph type="title"/>
          </p:nvPr>
        </p:nvSpPr>
        <p:spPr/>
        <p:txBody>
          <a:bodyPr/>
          <a:lstStyle/>
          <a:p>
            <a:r>
              <a:rPr lang="nl-NL" dirty="0"/>
              <a:t>Gezinssystemen</a:t>
            </a:r>
          </a:p>
        </p:txBody>
      </p:sp>
      <p:sp>
        <p:nvSpPr>
          <p:cNvPr id="3" name="Tijdelijke aanduiding voor inhoud 2">
            <a:extLst>
              <a:ext uri="{FF2B5EF4-FFF2-40B4-BE49-F238E27FC236}">
                <a16:creationId xmlns:a16="http://schemas.microsoft.com/office/drawing/2014/main" id="{E67FF903-DC32-4700-9FF3-3A14254740BB}"/>
              </a:ext>
            </a:extLst>
          </p:cNvPr>
          <p:cNvSpPr>
            <a:spLocks noGrp="1"/>
          </p:cNvSpPr>
          <p:nvPr>
            <p:ph idx="1"/>
          </p:nvPr>
        </p:nvSpPr>
        <p:spPr/>
        <p:txBody>
          <a:bodyPr/>
          <a:lstStyle/>
          <a:p>
            <a:r>
              <a:rPr lang="nl-NL" dirty="0"/>
              <a:t>Een gezin is een systeem, de ouders zijn een systeem, de broertjes en zusjes zijn een systeem…</a:t>
            </a:r>
          </a:p>
          <a:p>
            <a:r>
              <a:rPr lang="nl-NL" dirty="0"/>
              <a:t>Doel van een gezin is natuurlijk altijd harmonie: een goede relatie en een positieve sfeer.</a:t>
            </a:r>
          </a:p>
          <a:p>
            <a:endParaRPr lang="nl-NL" dirty="0"/>
          </a:p>
          <a:p>
            <a:r>
              <a:rPr lang="nl-NL" dirty="0"/>
              <a:t>Andere gezinssituaties:</a:t>
            </a:r>
          </a:p>
          <a:p>
            <a:r>
              <a:rPr lang="nl-NL" dirty="0"/>
              <a:t>Kluwengezin</a:t>
            </a:r>
          </a:p>
          <a:p>
            <a:r>
              <a:rPr lang="nl-NL" dirty="0"/>
              <a:t>Loszandgezin</a:t>
            </a:r>
          </a:p>
          <a:p>
            <a:r>
              <a:rPr lang="nl-NL" dirty="0"/>
              <a:t>Open gezin</a:t>
            </a:r>
          </a:p>
          <a:p>
            <a:r>
              <a:rPr lang="nl-NL" dirty="0"/>
              <a:t>Gesloten gezin</a:t>
            </a:r>
          </a:p>
        </p:txBody>
      </p:sp>
    </p:spTree>
    <p:extLst>
      <p:ext uri="{BB962C8B-B14F-4D97-AF65-F5344CB8AC3E}">
        <p14:creationId xmlns:p14="http://schemas.microsoft.com/office/powerpoint/2010/main" val="846614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C70C8A-AF13-4551-B8EF-0538D9A0E661}"/>
              </a:ext>
            </a:extLst>
          </p:cNvPr>
          <p:cNvSpPr>
            <a:spLocks noGrp="1"/>
          </p:cNvSpPr>
          <p:nvPr>
            <p:ph type="title"/>
          </p:nvPr>
        </p:nvSpPr>
        <p:spPr/>
        <p:txBody>
          <a:bodyPr/>
          <a:lstStyle/>
          <a:p>
            <a:r>
              <a:rPr lang="nl-NL" dirty="0"/>
              <a:t>Begeleiden van een sociaal systeem</a:t>
            </a:r>
          </a:p>
        </p:txBody>
      </p:sp>
      <p:sp>
        <p:nvSpPr>
          <p:cNvPr id="3" name="Tijdelijke aanduiding voor inhoud 2">
            <a:extLst>
              <a:ext uri="{FF2B5EF4-FFF2-40B4-BE49-F238E27FC236}">
                <a16:creationId xmlns:a16="http://schemas.microsoft.com/office/drawing/2014/main" id="{E911C2CD-CCC3-496D-BE23-89B83AA1E751}"/>
              </a:ext>
            </a:extLst>
          </p:cNvPr>
          <p:cNvSpPr>
            <a:spLocks noGrp="1"/>
          </p:cNvSpPr>
          <p:nvPr>
            <p:ph idx="1"/>
          </p:nvPr>
        </p:nvSpPr>
        <p:spPr/>
        <p:txBody>
          <a:bodyPr/>
          <a:lstStyle/>
          <a:p>
            <a:r>
              <a:rPr lang="nl-NL" dirty="0"/>
              <a:t>Soms is het noodzakelijk een probleem aan te pakken in samenwerking met het systeem</a:t>
            </a:r>
          </a:p>
          <a:p>
            <a:r>
              <a:rPr lang="nl-NL" dirty="0"/>
              <a:t>Wanneer?</a:t>
            </a:r>
          </a:p>
          <a:p>
            <a:r>
              <a:rPr lang="nl-NL" dirty="0"/>
              <a:t>Als het probleem niet opgelost wordt, bij aanpakken van individuele problemen</a:t>
            </a:r>
          </a:p>
          <a:p>
            <a:r>
              <a:rPr lang="nl-NL" dirty="0"/>
              <a:t>Als de cliënt of de hulpverlener vastloopt in de hulpvraag</a:t>
            </a:r>
          </a:p>
          <a:p>
            <a:endParaRPr lang="nl-NL" dirty="0"/>
          </a:p>
          <a:p>
            <a:r>
              <a:rPr lang="nl-NL" dirty="0"/>
              <a:t>Doel: inzichtelijk maken en doorbreken van negatieve interactiepatronen in sociale systemen</a:t>
            </a:r>
          </a:p>
          <a:p>
            <a:endParaRPr lang="nl-NL" dirty="0"/>
          </a:p>
          <a:p>
            <a:r>
              <a:rPr lang="nl-NL" dirty="0"/>
              <a:t>Vaak ingezet bij: problemen bij kinderen of </a:t>
            </a:r>
            <a:r>
              <a:rPr lang="nl-NL" dirty="0" err="1"/>
              <a:t>multiprobleemgezinnen</a:t>
            </a:r>
            <a:endParaRPr lang="nl-NL" dirty="0"/>
          </a:p>
        </p:txBody>
      </p:sp>
    </p:spTree>
    <p:extLst>
      <p:ext uri="{BB962C8B-B14F-4D97-AF65-F5344CB8AC3E}">
        <p14:creationId xmlns:p14="http://schemas.microsoft.com/office/powerpoint/2010/main" val="1518707970"/>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F43B7B9B596284A903A5BF987999ABF" ma:contentTypeVersion="13" ma:contentTypeDescription="Een nieuw document maken." ma:contentTypeScope="" ma:versionID="bcabab219895517bce7a3a48efcbf0b5">
  <xsd:schema xmlns:xsd="http://www.w3.org/2001/XMLSchema" xmlns:xs="http://www.w3.org/2001/XMLSchema" xmlns:p="http://schemas.microsoft.com/office/2006/metadata/properties" xmlns:ns3="5476a0df-1772-492d-979f-8285abd2a79a" xmlns:ns4="b419cb09-27ac-4f96-ad07-5bb01102205b" targetNamespace="http://schemas.microsoft.com/office/2006/metadata/properties" ma:root="true" ma:fieldsID="3f56c553450e33b7671abfcd6efa444a" ns3:_="" ns4:_="">
    <xsd:import namespace="5476a0df-1772-492d-979f-8285abd2a79a"/>
    <xsd:import namespace="b419cb09-27ac-4f96-ad07-5bb01102205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76a0df-1772-492d-979f-8285abd2a79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9cb09-27ac-4f96-ad07-5bb01102205b"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SharingHintHash" ma:index="16"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5CD1A-D2B4-4890-892F-F20F9B1CCE04}">
  <ds:schemaRefs>
    <ds:schemaRef ds:uri="http://schemas.microsoft.com/sharepoint/v3/contenttype/forms"/>
  </ds:schemaRefs>
</ds:datastoreItem>
</file>

<file path=customXml/itemProps2.xml><?xml version="1.0" encoding="utf-8"?>
<ds:datastoreItem xmlns:ds="http://schemas.openxmlformats.org/officeDocument/2006/customXml" ds:itemID="{65DFBCB4-FD8C-431C-A93A-874045B8714C}">
  <ds:schemaRefs>
    <ds:schemaRef ds:uri="http://purl.org/dc/elements/1.1/"/>
    <ds:schemaRef ds:uri="http://purl.org/dc/terms/"/>
    <ds:schemaRef ds:uri="http://schemas.openxmlformats.org/package/2006/metadata/core-properties"/>
    <ds:schemaRef ds:uri="http://www.w3.org/XML/1998/namespace"/>
    <ds:schemaRef ds:uri="b419cb09-27ac-4f96-ad07-5bb01102205b"/>
    <ds:schemaRef ds:uri="5476a0df-1772-492d-979f-8285abd2a79a"/>
    <ds:schemaRef ds:uri="http://schemas.microsoft.com/office/2006/documentManagement/types"/>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677E388E-855A-4D05-AFCF-EA5FE1E68A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76a0df-1772-492d-979f-8285abd2a79a"/>
    <ds:schemaRef ds:uri="b419cb09-27ac-4f96-ad07-5bb0110220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TM16401371[[fn=Atlas]]</Template>
  <TotalTime>56</TotalTime>
  <Words>542</Words>
  <Application>Microsoft Office PowerPoint</Application>
  <PresentationFormat>Breedbeeld</PresentationFormat>
  <Paragraphs>72</Paragraphs>
  <Slides>11</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Calibri</vt:lpstr>
      <vt:lpstr>Calibri Light</vt:lpstr>
      <vt:lpstr>Rockwell</vt:lpstr>
      <vt:lpstr>Wingdings</vt:lpstr>
      <vt:lpstr>Atlas</vt:lpstr>
      <vt:lpstr>Jouw werk met systemen</vt:lpstr>
      <vt:lpstr>Programma</vt:lpstr>
      <vt:lpstr>Werken met systemen</vt:lpstr>
      <vt:lpstr>Systemen</vt:lpstr>
      <vt:lpstr>Zingeving</vt:lpstr>
      <vt:lpstr>Zelfregulering</vt:lpstr>
      <vt:lpstr>Opdracht</vt:lpstr>
      <vt:lpstr>Gezinssystemen</vt:lpstr>
      <vt:lpstr>Begeleiden van een sociaal systeem</vt:lpstr>
      <vt:lpstr>Ervaringen delen</vt:lpstr>
      <vt:lpstr>Opdracht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Jouw werk met systemen</dc:title>
  <dc:creator>Marije Solle</dc:creator>
  <cp:lastModifiedBy>Tessa Heeringa - Boer</cp:lastModifiedBy>
  <cp:revision>7</cp:revision>
  <dcterms:created xsi:type="dcterms:W3CDTF">2020-11-20T09:35:29Z</dcterms:created>
  <dcterms:modified xsi:type="dcterms:W3CDTF">2020-12-03T15:31:47Z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0x010100DF43B7B9B596284A903A5BF987999ABF</vt:lpwstr>
  </property>
</Properties>
</file>